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792" r:id="rId2"/>
  </p:sldMasterIdLst>
  <p:notesMasterIdLst>
    <p:notesMasterId r:id="rId26"/>
  </p:notesMasterIdLst>
  <p:sldIdLst>
    <p:sldId id="256" r:id="rId3"/>
    <p:sldId id="285" r:id="rId4"/>
    <p:sldId id="299" r:id="rId5"/>
    <p:sldId id="298" r:id="rId6"/>
    <p:sldId id="302" r:id="rId7"/>
    <p:sldId id="287" r:id="rId8"/>
    <p:sldId id="289" r:id="rId9"/>
    <p:sldId id="286" r:id="rId10"/>
    <p:sldId id="290" r:id="rId11"/>
    <p:sldId id="300" r:id="rId12"/>
    <p:sldId id="291" r:id="rId13"/>
    <p:sldId id="292" r:id="rId14"/>
    <p:sldId id="305" r:id="rId15"/>
    <p:sldId id="304" r:id="rId16"/>
    <p:sldId id="306" r:id="rId17"/>
    <p:sldId id="307" r:id="rId18"/>
    <p:sldId id="308" r:id="rId19"/>
    <p:sldId id="296" r:id="rId20"/>
    <p:sldId id="303" r:id="rId21"/>
    <p:sldId id="294" r:id="rId22"/>
    <p:sldId id="288" r:id="rId23"/>
    <p:sldId id="297" r:id="rId24"/>
    <p:sldId id="277" r:id="rId2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13" autoAdjust="0"/>
  </p:normalViewPr>
  <p:slideViewPr>
    <p:cSldViewPr>
      <p:cViewPr>
        <p:scale>
          <a:sx n="116" d="100"/>
          <a:sy n="116" d="100"/>
        </p:scale>
        <p:origin x="-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CAE3-A3F9-498F-89CB-3D2C0EBCCFF8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88036-CB09-48B9-98A0-426DE6758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8036-CB09-48B9-98A0-426DE67582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8036-CB09-48B9-98A0-426DE67582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518" y="1219200"/>
            <a:ext cx="6934200" cy="178959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29000"/>
            <a:ext cx="5710518" cy="213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0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6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01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518" y="1219200"/>
            <a:ext cx="6934200" cy="178959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29000"/>
            <a:ext cx="5710518" cy="213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01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30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2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87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2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37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72CF-B14E-4EAC-B7B6-4CA550447D7B}" type="datetimeFigureOut">
              <a:rPr lang="en-US" smtClean="0">
                <a:solidFill>
                  <a:prstClr val="black"/>
                </a:solidFill>
              </a:rPr>
              <a:pPr/>
              <a:t>7/20/2016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C4BB3-CE41-40BD-A588-7AE874D0B4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2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30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02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650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01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2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87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37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72CF-B14E-4EAC-B7B6-4CA550447D7B}" type="datetimeFigureOut">
              <a:rPr lang="en-US" smtClean="0">
                <a:solidFill>
                  <a:prstClr val="black"/>
                </a:solidFill>
              </a:rPr>
              <a:pPr/>
              <a:t>7/20/2016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C4BB3-CE41-40BD-A588-7AE874D0B4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0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3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3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ZGbPm0NH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pnas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aGZGbPm0NHI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zlotnick@law.rw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faculty.rwu.edu/dzlotnic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   </a:t>
            </a:r>
            <a:r>
              <a:rPr lang="en-US" sz="3300" b="1" dirty="0">
                <a:solidFill>
                  <a:srgbClr val="0070C0"/>
                </a:solidFill>
              </a:rPr>
              <a:t>BALANCING PASSION &amp; </a:t>
            </a:r>
            <a:r>
              <a:rPr lang="en-US" sz="3300" b="1" dirty="0" smtClean="0">
                <a:solidFill>
                  <a:srgbClr val="0070C0"/>
                </a:solidFill>
              </a:rPr>
              <a:t>PERSPECTIVE IN THE LEGAL INDUSTRY: </a:t>
            </a:r>
            <a:br>
              <a:rPr lang="en-US" sz="3300" b="1" dirty="0" smtClean="0">
                <a:solidFill>
                  <a:srgbClr val="0070C0"/>
                </a:solidFill>
              </a:rPr>
            </a:br>
            <a:r>
              <a:rPr lang="en-US" sz="3300" b="1" dirty="0" smtClean="0">
                <a:solidFill>
                  <a:srgbClr val="0070C0"/>
                </a:solidFill>
              </a:rPr>
              <a:t>A </a:t>
            </a:r>
            <a:r>
              <a:rPr lang="en-US" sz="3300" b="1" dirty="0">
                <a:solidFill>
                  <a:srgbClr val="0070C0"/>
                </a:solidFill>
              </a:rPr>
              <a:t>MINDFULESS APPROACH </a:t>
            </a:r>
            <a:r>
              <a:rPr lang="en-US" sz="3300" b="1" dirty="0" smtClean="0">
                <a:solidFill>
                  <a:srgbClr val="0070C0"/>
                </a:solidFill>
              </a:rPr>
              <a:t> </a:t>
            </a:r>
            <a:r>
              <a:rPr lang="en-US" sz="3300" b="1" dirty="0">
                <a:solidFill>
                  <a:srgbClr val="0070C0"/>
                </a:solidFill>
              </a:rPr>
              <a:t/>
            </a:r>
            <a:br>
              <a:rPr lang="en-US" sz="33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</a:t>
            </a:r>
            <a:r>
              <a:rPr lang="en-US" sz="1800" b="1" dirty="0" smtClean="0">
                <a:solidFill>
                  <a:srgbClr val="0070C0"/>
                </a:solidFill>
              </a:rPr>
              <a:t>Professor </a:t>
            </a:r>
            <a:r>
              <a:rPr lang="en-US" sz="1800" b="1" dirty="0">
                <a:solidFill>
                  <a:srgbClr val="0070C0"/>
                </a:solidFill>
              </a:rPr>
              <a:t>David M. Zlotnick</a:t>
            </a:r>
            <a:br>
              <a:rPr lang="en-US" sz="1800" b="1" dirty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        </a:t>
            </a:r>
            <a:r>
              <a:rPr lang="en-US" sz="1800" b="1" dirty="0">
                <a:solidFill>
                  <a:srgbClr val="0070C0"/>
                </a:solidFill>
              </a:rPr>
              <a:t>Roger Williams University School of Law  </a:t>
            </a: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://www.youtube.com/watch?v=aGZGbPm0NHI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050" name="Picture 2" descr="C:\Users\dmzoe23\Pictures\heart and br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14" y="1600200"/>
            <a:ext cx="4341857" cy="29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COMPASSION PRACTICE: BEGINNERS’ MIND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664203" cy="42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866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DZ stuff\mindfulness trainings\AAEAAQAAAAAAAAXOAAAAJDZlNGEyNmUwLTJjOWItNDJlOS04ZDcxLTc0OWVjYmVhMTUy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8300"/>
            <a:ext cx="268681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PASSION v. PERSPECTIVE</a:t>
            </a:r>
            <a:r>
              <a:rPr lang="en-US" sz="4000" dirty="0">
                <a:solidFill>
                  <a:srgbClr val="0070C0"/>
                </a:solidFill>
              </a:rPr>
              <a:t/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886200" cy="3581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78325"/>
            <a:ext cx="3733800" cy="3581400"/>
          </a:xfrm>
        </p:spPr>
      </p:pic>
    </p:spTree>
    <p:extLst>
      <p:ext uri="{BB962C8B-B14F-4D97-AF65-F5344CB8AC3E}">
        <p14:creationId xmlns:p14="http://schemas.microsoft.com/office/powerpoint/2010/main" val="337471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Passion </a:t>
            </a:r>
            <a:r>
              <a:rPr lang="en-US" sz="2800" b="1" dirty="0" smtClean="0">
                <a:solidFill>
                  <a:srgbClr val="0070C0"/>
                </a:solidFill>
              </a:rPr>
              <a:t>v. Perspective: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 Speaking &amp; Listening Exercise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828800"/>
            <a:ext cx="6781800" cy="3962399"/>
          </a:xfrm>
        </p:spPr>
      </p:pic>
    </p:spTree>
    <p:extLst>
      <p:ext uri="{BB962C8B-B14F-4D97-AF65-F5344CB8AC3E}">
        <p14:creationId xmlns:p14="http://schemas.microsoft.com/office/powerpoint/2010/main" val="406621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WHEN PASSION &amp; PERSPECTIVE GO OFF THE RAILS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619408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MINDFULNESS FOR ANGER, FEAR &amp; ANXIETY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939166" cy="34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0724"/>
            <a:ext cx="2562225" cy="361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3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“MINDFUL” COMPLAINING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21681"/>
            <a:ext cx="387096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85" y="1676400"/>
            <a:ext cx="402391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MINDFULNESS </a:t>
            </a:r>
            <a:r>
              <a:rPr lang="en-US" sz="2800" b="1" dirty="0" smtClean="0">
                <a:solidFill>
                  <a:srgbClr val="0070C0"/>
                </a:solidFill>
              </a:rPr>
              <a:t>THEORY &amp; THE PASSION v. PERSPECTIVE CONUNDRUM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payload347.cargocollective.com/1/3/120718/9250978/WaxandWanelogo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956175" cy="37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9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MINDFULNESS THEORY &amp; DOUBT: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   “PERSPECTIVE” HOLDING THE SPACE FOR “PASSION”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1.bp.blogspot.com/-3iaAPLIAGZM/UAWKLCnNPhI/AAAAAAAAAKw/KPiz7G5E5ro/s400/writers-b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24812"/>
            <a:ext cx="2723722" cy="39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CONVINCING LAWYERS TO </a:t>
            </a:r>
            <a:r>
              <a:rPr lang="en-US" sz="2800" b="1" dirty="0">
                <a:solidFill>
                  <a:srgbClr val="0070C0"/>
                </a:solidFill>
              </a:rPr>
              <a:t>PRACTICE: SMALL </a:t>
            </a:r>
            <a:r>
              <a:rPr lang="en-US" sz="2800" b="1" dirty="0" smtClean="0">
                <a:solidFill>
                  <a:srgbClr val="0070C0"/>
                </a:solidFill>
              </a:rPr>
              <a:t>STEPS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4754563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1600" dirty="0">
                <a:latin typeface="Baskerville Old Face" panose="02020602080505020303" pitchFamily="18" charset="0"/>
              </a:rPr>
              <a:t>Proceedings of the National Academy of Sciences of the United States of America </a:t>
            </a:r>
            <a:r>
              <a:rPr lang="en-US" sz="1600" u="sng" dirty="0" smtClean="0">
                <a:latin typeface="Arial Black" panose="020B0A04020102020204" pitchFamily="34" charset="0"/>
                <a:hlinkClick r:id="rId2"/>
              </a:rPr>
              <a:t>www.pnas.org</a:t>
            </a:r>
            <a:endParaRPr lang="en-US" sz="1600" u="sng" dirty="0" smtClean="0"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r>
              <a:rPr lang="en-US" sz="1600" dirty="0" smtClean="0"/>
              <a:t>Short-term </a:t>
            </a:r>
            <a:r>
              <a:rPr lang="en-US" sz="1600" dirty="0"/>
              <a:t>meditation training improves attention and self-regulation. . . .</a:t>
            </a:r>
            <a:br>
              <a:rPr lang="en-US" sz="1600" dirty="0"/>
            </a:br>
            <a:r>
              <a:rPr lang="en-US" sz="1600" dirty="0"/>
              <a:t> This article shows that a group randomly assigned to 5 days of meditation practice with the integrative body–mind training method shows significantly better attention and control of stress than a similarly chosen control group given relaxation training. . . 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371600"/>
            <a:ext cx="2847975" cy="21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1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275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SMALL </a:t>
            </a:r>
            <a:r>
              <a:rPr lang="en-US" sz="2800" b="1" dirty="0" smtClean="0">
                <a:solidFill>
                  <a:srgbClr val="0070C0"/>
                </a:solidFill>
              </a:rPr>
              <a:t>STEPS EXERCISE: MINDFUL </a:t>
            </a:r>
            <a:r>
              <a:rPr lang="en-US" sz="2800" b="1" dirty="0">
                <a:solidFill>
                  <a:srgbClr val="0070C0"/>
                </a:solidFill>
              </a:rPr>
              <a:t>EATING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267200" cy="24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730487" cy="20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0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THERE ARE NO QUICK FIXES FOR LAWYER STRESS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66800" y="3048000"/>
            <a:ext cx="3218501" cy="2667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523999"/>
            <a:ext cx="3581400" cy="4191001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 b="2715"/>
          <a:stretch>
            <a:fillRect/>
          </a:stretch>
        </p:blipFill>
        <p:spPr bwMode="auto">
          <a:xfrm>
            <a:off x="4800600" y="1295400"/>
            <a:ext cx="3897872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mzoe23\Pictures\mountain moleh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2476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3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CONVINCING LAWYERS TO </a:t>
            </a:r>
            <a:r>
              <a:rPr lang="en-US" sz="2800" b="1" dirty="0" smtClean="0">
                <a:solidFill>
                  <a:srgbClr val="0070C0"/>
                </a:solidFill>
              </a:rPr>
              <a:t>PRACTICE: THE MINDFULESS WARRIOR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00" y="2286000"/>
            <a:ext cx="4267200" cy="3840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K:\DZ stuff\mindfulness trainings\Warrior-Wisdom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24463" cy="42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8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67600" cy="25908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70C0"/>
                </a:solidFill>
              </a:rPr>
              <a:t>CLOSING MEDITATION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Let </a:t>
            </a:r>
            <a:r>
              <a:rPr lang="en-US" sz="2800" dirty="0"/>
              <a:t>me breathe in the future without fear, </a:t>
            </a:r>
            <a:br>
              <a:rPr lang="en-US" sz="2800" dirty="0"/>
            </a:br>
            <a:r>
              <a:rPr lang="en-US" sz="2800" dirty="0"/>
              <a:t>Let me breathe out the past without regret,</a:t>
            </a:r>
            <a:br>
              <a:rPr lang="en-US" sz="2800" dirty="0"/>
            </a:br>
            <a:r>
              <a:rPr lang="en-US" sz="2800" dirty="0"/>
              <a:t>And so arrive in the present moment – without judgment.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72091"/>
            <a:ext cx="2849218" cy="304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72091"/>
            <a:ext cx="2133600" cy="2848583"/>
          </a:xfrm>
        </p:spPr>
      </p:pic>
    </p:spTree>
    <p:extLst>
      <p:ext uri="{BB962C8B-B14F-4D97-AF65-F5344CB8AC3E}">
        <p14:creationId xmlns:p14="http://schemas.microsoft.com/office/powerpoint/2010/main" val="391453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www.youtube.com/watch?v=aGZGbPm0NHI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-1427018" y="4962381"/>
            <a:ext cx="5562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K:\DZ stuff\mindfulness trainings\03-Mason-Jenning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375966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8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CONTACT INFORMATION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691996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Professor David M. Zlotnick</a:t>
            </a:r>
          </a:p>
          <a:p>
            <a:r>
              <a:rPr lang="en-US" sz="7400" dirty="0"/>
              <a:t>E-mail: </a:t>
            </a:r>
            <a:r>
              <a:rPr lang="en-US" sz="7400" dirty="0">
                <a:hlinkClick r:id="rId3"/>
              </a:rPr>
              <a:t>dzlotnick@law.rwu.edu</a:t>
            </a:r>
            <a:endParaRPr lang="en-US" sz="7400" dirty="0"/>
          </a:p>
          <a:p>
            <a:r>
              <a:rPr lang="en-US" sz="7400" dirty="0"/>
              <a:t>Tel: (202) </a:t>
            </a:r>
            <a:r>
              <a:rPr lang="en-US" sz="7400" dirty="0" smtClean="0"/>
              <a:t>502-8094</a:t>
            </a:r>
          </a:p>
          <a:p>
            <a:r>
              <a:rPr lang="en-US" sz="7400" dirty="0" smtClean="0"/>
              <a:t>website: </a:t>
            </a:r>
            <a:r>
              <a:rPr lang="en-US" sz="7400" dirty="0" smtClean="0">
                <a:hlinkClick r:id="rId4"/>
              </a:rPr>
              <a:t>http</a:t>
            </a:r>
            <a:r>
              <a:rPr lang="en-US" sz="7400" dirty="0">
                <a:hlinkClick r:id="rId4"/>
              </a:rPr>
              <a:t>://faculty.rwu.edu/dzlotnick</a:t>
            </a:r>
            <a:r>
              <a:rPr lang="en-US" sz="8600" dirty="0">
                <a:hlinkClick r:id="rId4"/>
              </a:rPr>
              <a:t>/</a:t>
            </a:r>
            <a:endParaRPr lang="en-US" sz="8600" dirty="0"/>
          </a:p>
          <a:p>
            <a:endParaRPr lang="en-US" sz="14400" dirty="0"/>
          </a:p>
          <a:p>
            <a:pPr marL="36576" indent="0">
              <a:buNone/>
            </a:pPr>
            <a:endParaRPr lang="en-US" sz="1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4098" name="Picture 2" descr="C:\Users\dmzoe23\Pictures\david at subs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1066800"/>
            <a:ext cx="18288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934200" cy="6096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MINDFULNESS IS HAVING IT’S MOMENT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3505200" cy="4191000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Meditation Changes the Brain and Body </a:t>
            </a:r>
            <a:r>
              <a:rPr lang="en-US" sz="1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FEBRUARY 18, 2016</a:t>
            </a:r>
          </a:p>
          <a:p>
            <a:endParaRPr lang="en-US" sz="1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 descr="K:\DZ stuff\mindfulness trainings\ny times letterhea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990601"/>
            <a:ext cx="152400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DZ stuff\mindfulness trainings\ny times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2736043" cy="24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dn2-b.examiner.com/sites/default/files/styles/image_content_width/hash/79/9b/1374181086_3439_3.jpg?itok=YFvIJkj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089"/>
            <a:ext cx="3088080" cy="25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43434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/>
              <a:t>Why Companies Are Promoting Mindfulness at the Office</a:t>
            </a:r>
          </a:p>
          <a:p>
            <a:pPr fontAlgn="base"/>
            <a:r>
              <a:rPr lang="en-US" sz="1400" dirty="0"/>
              <a:t>By </a:t>
            </a:r>
            <a:r>
              <a:rPr lang="en-US" sz="1400" b="1" cap="all" dirty="0"/>
              <a:t>ANGELA CHEN</a:t>
            </a:r>
            <a:endParaRPr lang="en-US" sz="1400" dirty="0"/>
          </a:p>
          <a:p>
            <a:pPr fontAlgn="base"/>
            <a:r>
              <a:rPr lang="en-US" sz="1400" dirty="0"/>
              <a:t>Mar 16, 2015 </a:t>
            </a:r>
            <a:endParaRPr lang="en-US" dirty="0"/>
          </a:p>
        </p:txBody>
      </p:sp>
      <p:pic>
        <p:nvPicPr>
          <p:cNvPr id="12" name="Picture 4" descr="K:\DZ stuff\mindfulness training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38763"/>
            <a:ext cx="1190625" cy="8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MINDFULNESS &amp; SELF-CARE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258047" cy="37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2164"/>
            <a:ext cx="2895600" cy="38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0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747" y="609600"/>
            <a:ext cx="8534400" cy="5333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MINDFULNESS FOR LAWYERS WORKS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6772"/>
          <a:stretch>
            <a:fillRect/>
          </a:stretch>
        </p:blipFill>
        <p:spPr>
          <a:xfrm>
            <a:off x="284747" y="1524000"/>
            <a:ext cx="41148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495800" y="2057400"/>
            <a:ext cx="4495800" cy="3048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Daily Sitting </a:t>
            </a:r>
            <a:r>
              <a:rPr lang="en-US" sz="2800" dirty="0"/>
              <a:t>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Deposition </a:t>
            </a:r>
            <a:r>
              <a:rPr lang="en-US" sz="2800" dirty="0"/>
              <a:t>Binder “Cushion”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Yoga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Biking to Work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Mindful </a:t>
            </a:r>
            <a:r>
              <a:rPr lang="en-US" sz="2800" dirty="0" smtClean="0"/>
              <a:t>Listening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DC Mindful Lawyers group</a:t>
            </a:r>
            <a:endParaRPr lang="en-US" sz="2800" dirty="0"/>
          </a:p>
          <a:p>
            <a:r>
              <a:rPr lang="en-US" sz="2400" dirty="0"/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8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239000" cy="838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Mindfulness: A Definition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6858000" cy="1524000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  <a:p>
            <a:pPr algn="ctr"/>
            <a:endParaRPr lang="en-US" sz="3200" b="1" i="1" dirty="0"/>
          </a:p>
          <a:p>
            <a:pPr algn="ctr"/>
            <a:endParaRPr lang="en-US" sz="3200" b="1" i="1" dirty="0" smtClean="0">
              <a:solidFill>
                <a:srgbClr val="00B0F0"/>
              </a:solidFill>
            </a:endParaRPr>
          </a:p>
          <a:p>
            <a:pPr algn="ctr"/>
            <a:endParaRPr lang="en-US" sz="3200" b="1" i="1" dirty="0">
              <a:solidFill>
                <a:srgbClr val="00B0F0"/>
              </a:solidFill>
            </a:endParaRPr>
          </a:p>
          <a:p>
            <a:pPr algn="ctr"/>
            <a:endParaRPr lang="en-US" sz="3200" b="1" i="1" dirty="0" smtClean="0">
              <a:solidFill>
                <a:srgbClr val="00B0F0"/>
              </a:solidFill>
            </a:endParaRPr>
          </a:p>
          <a:p>
            <a:pPr algn="ctr"/>
            <a:endParaRPr lang="en-US" sz="3200" b="1" i="1" dirty="0">
              <a:solidFill>
                <a:srgbClr val="00B0F0"/>
              </a:solidFill>
            </a:endParaRPr>
          </a:p>
          <a:p>
            <a:pPr algn="ctr"/>
            <a:endParaRPr lang="en-US" sz="3200" b="1" i="1" dirty="0" smtClean="0">
              <a:solidFill>
                <a:srgbClr val="00B0F0"/>
              </a:solidFill>
            </a:endParaRPr>
          </a:p>
          <a:p>
            <a:pPr algn="ctr"/>
            <a:endParaRPr lang="en-US" sz="3200" b="1" i="1" dirty="0">
              <a:solidFill>
                <a:srgbClr val="00B0F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00B0F0"/>
                </a:solidFill>
              </a:rPr>
              <a:t>“</a:t>
            </a:r>
            <a:r>
              <a:rPr lang="en-US" sz="2400" b="1" i="1" dirty="0" smtClean="0">
                <a:solidFill>
                  <a:srgbClr val="00B0F0"/>
                </a:solidFill>
              </a:rPr>
              <a:t>Being </a:t>
            </a:r>
            <a:r>
              <a:rPr lang="en-US" sz="2400" b="1" i="1" dirty="0">
                <a:solidFill>
                  <a:srgbClr val="00B0F0"/>
                </a:solidFill>
              </a:rPr>
              <a:t>aware moment to moment of whatever is happening --without judgment .” </a:t>
            </a:r>
          </a:p>
          <a:p>
            <a:pPr algn="ctr"/>
            <a:endParaRPr lang="en-US" sz="32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THE MINDFUL MENTAL STATE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45" y="1143000"/>
            <a:ext cx="7091055" cy="4983163"/>
          </a:xfrm>
        </p:spPr>
      </p:pic>
    </p:spTree>
    <p:extLst>
      <p:ext uri="{BB962C8B-B14F-4D97-AF65-F5344CB8AC3E}">
        <p14:creationId xmlns:p14="http://schemas.microsoft.com/office/powerpoint/2010/main" val="3910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DISTINGUISHING MINDFULNESS MEDITATION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17936" y="1752600"/>
            <a:ext cx="3168264" cy="42973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Other Meditative Practices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oncentration </a:t>
            </a:r>
            <a:r>
              <a:rPr lang="en-US" sz="2000" dirty="0"/>
              <a:t>meditation</a:t>
            </a:r>
          </a:p>
          <a:p>
            <a:pPr lvl="1"/>
            <a:r>
              <a:rPr lang="en-US" sz="2000" dirty="0"/>
              <a:t>Mantras/TM </a:t>
            </a:r>
          </a:p>
          <a:p>
            <a:r>
              <a:rPr lang="en-US" sz="2000" dirty="0"/>
              <a:t>Relaxation meditation</a:t>
            </a:r>
          </a:p>
          <a:p>
            <a:pPr lvl="1"/>
            <a:r>
              <a:rPr lang="en-US" sz="2000" dirty="0" smtClean="0"/>
              <a:t>Visualization/Guided </a:t>
            </a:r>
            <a:endParaRPr lang="en-US" sz="2000" dirty="0"/>
          </a:p>
          <a:p>
            <a:r>
              <a:rPr lang="en-US" sz="2000" dirty="0" smtClean="0"/>
              <a:t>Devotional/Heart-Centered Meditation</a:t>
            </a:r>
          </a:p>
          <a:p>
            <a:r>
              <a:rPr lang="en-US" sz="2000" dirty="0" smtClean="0"/>
              <a:t>Chanting</a:t>
            </a:r>
            <a:endParaRPr lang="en-US" sz="2000" dirty="0"/>
          </a:p>
          <a:p>
            <a:r>
              <a:rPr lang="en-US" sz="2000" dirty="0"/>
              <a:t>Yoga</a:t>
            </a:r>
          </a:p>
          <a:p>
            <a:r>
              <a:rPr lang="en-US" sz="2000" dirty="0"/>
              <a:t>Tai Chi</a:t>
            </a:r>
          </a:p>
          <a:p>
            <a:r>
              <a:rPr lang="en-US" sz="2000" dirty="0" smtClean="0"/>
              <a:t>Running/Biking/Swimming</a:t>
            </a:r>
          </a:p>
          <a:p>
            <a:r>
              <a:rPr lang="en-US" sz="2000" dirty="0" smtClean="0"/>
              <a:t>Needlepoint</a:t>
            </a:r>
          </a:p>
          <a:p>
            <a:r>
              <a:rPr lang="en-US" sz="2000" dirty="0" smtClean="0"/>
              <a:t>??? </a:t>
            </a:r>
            <a:endParaRPr lang="en-US" sz="2000" dirty="0"/>
          </a:p>
        </p:txBody>
      </p:sp>
      <p:pic>
        <p:nvPicPr>
          <p:cNvPr id="4098" name="Picture 2" descr="C:\Users\dmzoe23\Pictures\big 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6" y="1479400"/>
            <a:ext cx="3048000" cy="46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mzoe23\Pictures\big 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9910"/>
            <a:ext cx="3505200" cy="41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1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CONCENTRATION PRACTICE: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FOLLOWING THE BREATHE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91400" cy="4191000"/>
          </a:xfrm>
        </p:spPr>
      </p:pic>
    </p:spTree>
    <p:extLst>
      <p:ext uri="{BB962C8B-B14F-4D97-AF65-F5344CB8AC3E}">
        <p14:creationId xmlns:p14="http://schemas.microsoft.com/office/powerpoint/2010/main" val="3041029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6040</TotalTime>
  <Words>237</Words>
  <Application>Microsoft Office PowerPoint</Application>
  <PresentationFormat>On-screen Show (4:3)</PresentationFormat>
  <Paragraphs>82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    BALANCING PASSION &amp; PERSPECTIVE IN THE LEGAL INDUSTRY:  A MINDFULESS APPROACH             Professor David M. Zlotnick         Roger Williams University School of Law    https://www.youtube.com/watch?v=aGZGbPm0NHI   </vt:lpstr>
      <vt:lpstr>THERE ARE NO QUICK FIXES FOR LAWYER STRESS</vt:lpstr>
      <vt:lpstr>MINDFULNESS IS HAVING IT’S MOMENT</vt:lpstr>
      <vt:lpstr>MINDFULNESS &amp; SELF-CARE  </vt:lpstr>
      <vt:lpstr>MINDFULNESS FOR LAWYERS WORKS</vt:lpstr>
      <vt:lpstr>Mindfulness: A Definition</vt:lpstr>
      <vt:lpstr>THE MINDFUL MENTAL STATE</vt:lpstr>
      <vt:lpstr>DISTINGUISHING MINDFULNESS MEDITATION</vt:lpstr>
      <vt:lpstr>CONCENTRATION PRACTICE: FOLLOWING THE BREATHE</vt:lpstr>
      <vt:lpstr>COMPASSION PRACTICE: BEGINNERS’ MIND</vt:lpstr>
      <vt:lpstr>PASSION v. PERSPECTIVE  </vt:lpstr>
      <vt:lpstr>Passion v. Perspective:  Speaking &amp; Listening Exercise </vt:lpstr>
      <vt:lpstr>WHEN PASSION &amp; PERSPECTIVE GO OFF THE RAILS </vt:lpstr>
      <vt:lpstr>MINDFULNESS FOR ANGER, FEAR &amp; ANXIETY</vt:lpstr>
      <vt:lpstr>“MINDFUL” COMPLAINING</vt:lpstr>
      <vt:lpstr>MINDFULNESS THEORY &amp; THE PASSION v. PERSPECTIVE CONUNDRUM</vt:lpstr>
      <vt:lpstr>MINDFULNESS THEORY &amp; DOUBT:    “PERSPECTIVE” HOLDING THE SPACE FOR “PASSION” </vt:lpstr>
      <vt:lpstr>CONVINCING LAWYERS TO PRACTICE: SMALL STEPS </vt:lpstr>
      <vt:lpstr>SMALL STEPS EXERCISE: MINDFUL EATING</vt:lpstr>
      <vt:lpstr>CONVINCING LAWYERS TO PRACTICE: THE MINDFULESS WARRIOR</vt:lpstr>
      <vt:lpstr>CLOSING MEDITATION Let me breathe in the future without fear,  Let me breathe out the past without regret, And so arrive in the present moment – without judgment.</vt:lpstr>
      <vt:lpstr>PowerPoint Presentation</vt:lpstr>
      <vt:lpstr>CONTACT INFORMATION</vt:lpstr>
    </vt:vector>
  </TitlesOfParts>
  <Company>Roger Williams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Contextualization: Matching Mindfulness Practices to Substantive Pedagogy</dc:title>
  <dc:creator>dzlotnick</dc:creator>
  <cp:lastModifiedBy>David Zlotnick</cp:lastModifiedBy>
  <cp:revision>130</cp:revision>
  <cp:lastPrinted>2016-07-20T16:36:36Z</cp:lastPrinted>
  <dcterms:created xsi:type="dcterms:W3CDTF">2009-08-07T18:09:59Z</dcterms:created>
  <dcterms:modified xsi:type="dcterms:W3CDTF">2016-07-20T18:10:42Z</dcterms:modified>
</cp:coreProperties>
</file>